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65" r:id="rId3"/>
    <p:sldId id="266" r:id="rId4"/>
    <p:sldId id="263" r:id="rId5"/>
    <p:sldId id="260" r:id="rId6"/>
    <p:sldId id="26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0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D5AFB-5A67-4109-BAEA-B62220F7DD31}" type="datetimeFigureOut">
              <a:rPr lang="en-US" smtClean="0"/>
              <a:t>3/14/2012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561F9-4226-403B-BF15-42B8E7645A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D5AFB-5A67-4109-BAEA-B62220F7DD31}" type="datetimeFigureOut">
              <a:rPr lang="en-US" smtClean="0"/>
              <a:t>3/14/2012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561F9-4226-403B-BF15-42B8E7645A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D5AFB-5A67-4109-BAEA-B62220F7DD31}" type="datetimeFigureOut">
              <a:rPr lang="en-US" smtClean="0"/>
              <a:t>3/14/2012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561F9-4226-403B-BF15-42B8E7645A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D5AFB-5A67-4109-BAEA-B62220F7DD31}" type="datetimeFigureOut">
              <a:rPr lang="en-US" smtClean="0"/>
              <a:t>3/14/2012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561F9-4226-403B-BF15-42B8E7645A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D5AFB-5A67-4109-BAEA-B62220F7DD31}" type="datetimeFigureOut">
              <a:rPr lang="en-US" smtClean="0"/>
              <a:t>3/14/2012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561F9-4226-403B-BF15-42B8E7645A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D5AFB-5A67-4109-BAEA-B62220F7DD31}" type="datetimeFigureOut">
              <a:rPr lang="en-US" smtClean="0"/>
              <a:t>3/14/2012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561F9-4226-403B-BF15-42B8E7645A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D5AFB-5A67-4109-BAEA-B62220F7DD31}" type="datetimeFigureOut">
              <a:rPr lang="en-US" smtClean="0"/>
              <a:t>3/14/2012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561F9-4226-403B-BF15-42B8E7645A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D5AFB-5A67-4109-BAEA-B62220F7DD31}" type="datetimeFigureOut">
              <a:rPr lang="en-US" smtClean="0"/>
              <a:t>3/14/2012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561F9-4226-403B-BF15-42B8E7645A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D5AFB-5A67-4109-BAEA-B62220F7DD31}" type="datetimeFigureOut">
              <a:rPr lang="en-US" smtClean="0"/>
              <a:t>3/14/2012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561F9-4226-403B-BF15-42B8E7645A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D5AFB-5A67-4109-BAEA-B62220F7DD31}" type="datetimeFigureOut">
              <a:rPr lang="en-US" smtClean="0"/>
              <a:t>3/14/2012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561F9-4226-403B-BF15-42B8E7645AF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D5AFB-5A67-4109-BAEA-B62220F7DD31}" type="datetimeFigureOut">
              <a:rPr lang="en-US" smtClean="0"/>
              <a:t>3/14/2012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3561F9-4226-403B-BF15-42B8E7645AF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383561F9-4226-403B-BF15-42B8E7645AFF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A84D5AFB-5A67-4109-BAEA-B62220F7DD31}" type="datetimeFigureOut">
              <a:rPr lang="en-US" smtClean="0"/>
              <a:t>3/14/2012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Committee on Korean Materials</a:t>
            </a:r>
            <a:br>
              <a:rPr lang="en-US" dirty="0" smtClean="0"/>
            </a:br>
            <a:r>
              <a:rPr lang="en-US" dirty="0" smtClean="0"/>
              <a:t>2012 Annual Meeting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r"/>
            <a:endParaRPr lang="en-US" sz="20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r"/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Wednesday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, March 14, 2012, 4:40 – 6:10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PM</a:t>
            </a:r>
          </a:p>
          <a:p>
            <a:pPr algn="r"/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Dominion Ballroom South, Sheraton Centre Toronto Hotel</a:t>
            </a:r>
          </a:p>
        </p:txBody>
      </p:sp>
    </p:spTree>
    <p:extLst>
      <p:ext uri="{BB962C8B-B14F-4D97-AF65-F5344CB8AC3E}">
        <p14:creationId xmlns:p14="http://schemas.microsoft.com/office/powerpoint/2010/main" val="103452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Committee on Korean Materials</a:t>
            </a:r>
            <a:r>
              <a:rPr lang="en-US" dirty="0"/>
              <a:t/>
            </a:r>
            <a:br>
              <a:rPr lang="en-US" dirty="0"/>
            </a:br>
            <a:r>
              <a:rPr lang="en-US" sz="2200" dirty="0"/>
              <a:t>2012 Annual Meeting</a:t>
            </a:r>
            <a:br>
              <a:rPr lang="en-US" sz="2200" dirty="0"/>
            </a:br>
            <a:r>
              <a:rPr lang="en-US" sz="2200" dirty="0"/>
              <a:t>March 14, 2012, 4:40-6:10 pm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4413004"/>
              </p:ext>
            </p:extLst>
          </p:nvPr>
        </p:nvGraphicFramePr>
        <p:xfrm>
          <a:off x="762001" y="1219200"/>
          <a:ext cx="7620000" cy="5047217"/>
        </p:xfrm>
        <a:graphic>
          <a:graphicData uri="http://schemas.openxmlformats.org/drawingml/2006/table">
            <a:tbl>
              <a:tblPr firstRow="1" firstCol="1" bandRow="1"/>
              <a:tblGrid>
                <a:gridCol w="1045882"/>
                <a:gridCol w="6574118"/>
              </a:tblGrid>
              <a:tr h="280145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4:40 - 4: 45</a:t>
                      </a:r>
                      <a:endParaRPr lang="en-US" sz="1600" dirty="0">
                        <a:effectLst/>
                        <a:latin typeface="Calibri"/>
                        <a:ea typeface="Malgun Gothic"/>
                        <a:cs typeface="Times New Roman"/>
                      </a:endParaRPr>
                    </a:p>
                  </a:txBody>
                  <a:tcPr marL="45676" marR="45676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14986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Opening and Introduction of the CKM Members</a:t>
                      </a:r>
                      <a:endParaRPr lang="en-US" sz="1600">
                        <a:effectLst/>
                        <a:latin typeface="Calibri"/>
                        <a:ea typeface="Malgun Gothic"/>
                        <a:cs typeface="Times New Roman"/>
                      </a:endParaRPr>
                    </a:p>
                  </a:txBody>
                  <a:tcPr marL="45676" marR="45676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14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4572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Yunah Sung (Chair), Korean Studies Librarian, University of Michigan</a:t>
                      </a:r>
                      <a:endParaRPr lang="en-US" sz="1600">
                        <a:effectLst/>
                        <a:latin typeface="Calibri"/>
                        <a:ea typeface="Malgun Gothic"/>
                        <a:cs typeface="Times New Roman"/>
                      </a:endParaRPr>
                    </a:p>
                  </a:txBody>
                  <a:tcPr marL="45676" marR="45676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628">
                <a:tc row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4:45 - 5:15</a:t>
                      </a:r>
                      <a:endParaRPr lang="en-US" sz="1600">
                        <a:effectLst/>
                        <a:latin typeface="Calibri"/>
                        <a:ea typeface="Malgun Gothic"/>
                        <a:cs typeface="Times New Roman"/>
                      </a:endParaRPr>
                    </a:p>
                  </a:txBody>
                  <a:tcPr marL="45676" marR="45676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14986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Korean E-books: Trends, Issues, and Future</a:t>
                      </a:r>
                      <a:endParaRPr lang="en-US" sz="1600" dirty="0">
                        <a:effectLst/>
                        <a:latin typeface="Calibri"/>
                        <a:ea typeface="Malgun Gothic"/>
                        <a:cs typeface="Times New Roman"/>
                      </a:endParaRPr>
                    </a:p>
                  </a:txBody>
                  <a:tcPr marL="45676" marR="45676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762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14986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Q&amp;A</a:t>
                      </a:r>
                      <a:endParaRPr lang="en-US" sz="1600">
                        <a:effectLst/>
                        <a:latin typeface="Calibri"/>
                        <a:ea typeface="Malgun Gothic"/>
                        <a:cs typeface="Times New Roman"/>
                      </a:endParaRPr>
                    </a:p>
                  </a:txBody>
                  <a:tcPr marL="45676" marR="45676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14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4572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Miree Ku, Korean Studies Librarian, Duke University</a:t>
                      </a:r>
                      <a:endParaRPr lang="en-US" sz="1600">
                        <a:effectLst/>
                        <a:latin typeface="Calibri"/>
                        <a:ea typeface="Malgun Gothic"/>
                        <a:cs typeface="Times New Roman"/>
                      </a:endParaRPr>
                    </a:p>
                  </a:txBody>
                  <a:tcPr marL="45676" marR="45676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14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4572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Sun-Yoon Lee, Multimedia Collections Librarian, USC</a:t>
                      </a:r>
                      <a:endParaRPr lang="en-US" sz="1600">
                        <a:effectLst/>
                        <a:latin typeface="Calibri"/>
                        <a:ea typeface="Malgun Gothic"/>
                        <a:cs typeface="Times New Roman"/>
                      </a:endParaRPr>
                    </a:p>
                  </a:txBody>
                  <a:tcPr marL="45676" marR="45676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14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4572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Hyokyoung Yi, Korean Studies Librarian, University of Washington</a:t>
                      </a:r>
                      <a:endParaRPr lang="en-US" sz="1600">
                        <a:effectLst/>
                        <a:latin typeface="Calibri"/>
                        <a:ea typeface="Malgun Gothic"/>
                        <a:cs typeface="Times New Roman"/>
                      </a:endParaRPr>
                    </a:p>
                  </a:txBody>
                  <a:tcPr marL="45676" marR="45676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145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5:15 - 5:30</a:t>
                      </a:r>
                      <a:endParaRPr lang="en-US" sz="1600">
                        <a:effectLst/>
                        <a:latin typeface="Calibri"/>
                        <a:ea typeface="Malgun Gothic"/>
                        <a:cs typeface="Times New Roman"/>
                      </a:endParaRPr>
                    </a:p>
                  </a:txBody>
                  <a:tcPr marL="45676" marR="45676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14986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Collecting Korean Presidential Histories at Presidential Archives of Korea</a:t>
                      </a:r>
                      <a:endParaRPr lang="en-US" sz="1600">
                        <a:effectLst/>
                        <a:latin typeface="Calibri"/>
                        <a:ea typeface="Malgun Gothic"/>
                        <a:cs typeface="Times New Roman"/>
                      </a:endParaRPr>
                    </a:p>
                  </a:txBody>
                  <a:tcPr marL="45676" marR="45676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14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4572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Yong </a:t>
                      </a:r>
                      <a:r>
                        <a:rPr lang="en-US" sz="16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Bae</a:t>
                      </a:r>
                      <a:r>
                        <a:rPr lang="en-US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Son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, 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Librarian, Presidential Archives, National Archives of Korea</a:t>
                      </a:r>
                      <a:endParaRPr lang="en-US" sz="1600" dirty="0">
                        <a:effectLst/>
                        <a:latin typeface="Calibri"/>
                        <a:ea typeface="Malgun Gothic"/>
                        <a:cs typeface="Times New Roman"/>
                      </a:endParaRPr>
                    </a:p>
                  </a:txBody>
                  <a:tcPr marL="45676" marR="45676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145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5:30 - 5:45</a:t>
                      </a:r>
                      <a:endParaRPr lang="en-US" sz="1600">
                        <a:effectLst/>
                        <a:latin typeface="Calibri"/>
                        <a:ea typeface="Malgun Gothic"/>
                        <a:cs typeface="Times New Roman"/>
                      </a:endParaRPr>
                    </a:p>
                  </a:txBody>
                  <a:tcPr marL="45676" marR="45676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14986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Legal Information Services of the Korean National Assembly Law Library</a:t>
                      </a:r>
                      <a:endParaRPr lang="en-US" sz="1600">
                        <a:effectLst/>
                        <a:latin typeface="Calibri"/>
                        <a:ea typeface="Malgun Gothic"/>
                        <a:cs typeface="Times New Roman"/>
                      </a:endParaRPr>
                    </a:p>
                  </a:txBody>
                  <a:tcPr marL="45676" marR="45676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14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4572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Byunghun Kwak, National Assembly Library of Korea</a:t>
                      </a:r>
                      <a:endParaRPr lang="en-US" sz="1600">
                        <a:effectLst/>
                        <a:latin typeface="Calibri"/>
                        <a:ea typeface="Malgun Gothic"/>
                        <a:cs typeface="Times New Roman"/>
                      </a:endParaRPr>
                    </a:p>
                  </a:txBody>
                  <a:tcPr marL="45676" marR="45676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0290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5:45 - 5:55</a:t>
                      </a:r>
                      <a:endParaRPr lang="en-US" sz="1600">
                        <a:effectLst/>
                        <a:latin typeface="Calibri"/>
                        <a:ea typeface="Malgun Gothic"/>
                        <a:cs typeface="Times New Roman"/>
                      </a:endParaRPr>
                    </a:p>
                  </a:txBody>
                  <a:tcPr marL="45676" marR="45676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14986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Introduction on KLTI's Website Specializing in Translated Korean Literature and Suggestions for Building Partnerships with Korean Studies Libraries</a:t>
                      </a:r>
                      <a:endParaRPr lang="en-US" sz="1600">
                        <a:effectLst/>
                        <a:latin typeface="Calibri"/>
                        <a:ea typeface="Malgun Gothic"/>
                        <a:cs typeface="Times New Roman"/>
                      </a:endParaRPr>
                    </a:p>
                  </a:txBody>
                  <a:tcPr marL="45676" marR="45676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14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4572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Hye-young Kim, Korea Literature Translation Institute (KLTI)</a:t>
                      </a:r>
                      <a:endParaRPr lang="en-US" sz="1600">
                        <a:effectLst/>
                        <a:latin typeface="Calibri"/>
                        <a:ea typeface="Malgun Gothic"/>
                        <a:cs typeface="Times New Roman"/>
                      </a:endParaRPr>
                    </a:p>
                  </a:txBody>
                  <a:tcPr marL="45676" marR="45676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145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5:55 - 6:05</a:t>
                      </a:r>
                      <a:endParaRPr lang="en-US" sz="1600">
                        <a:effectLst/>
                        <a:latin typeface="Calibri"/>
                        <a:ea typeface="Malgun Gothic"/>
                        <a:cs typeface="Times New Roman"/>
                      </a:endParaRPr>
                    </a:p>
                  </a:txBody>
                  <a:tcPr marL="45676" marR="45676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14986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Report on the Korean Collections Consortium of North America </a:t>
                      </a:r>
                      <a:endParaRPr lang="en-US" sz="1600">
                        <a:effectLst/>
                        <a:latin typeface="Calibri"/>
                        <a:ea typeface="Malgun Gothic"/>
                        <a:cs typeface="Times New Roman"/>
                      </a:endParaRPr>
                    </a:p>
                  </a:txBody>
                  <a:tcPr marL="45676" marR="45676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14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4572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Jaeyong Chang, Librarian for the Korean Collection, University of California at Berkeley</a:t>
                      </a:r>
                      <a:endParaRPr lang="en-US" sz="1600">
                        <a:effectLst/>
                        <a:latin typeface="Calibri"/>
                        <a:ea typeface="Malgun Gothic"/>
                        <a:cs typeface="Times New Roman"/>
                      </a:endParaRPr>
                    </a:p>
                  </a:txBody>
                  <a:tcPr marL="45676" marR="45676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67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6:05 - 6:10</a:t>
                      </a:r>
                      <a:endParaRPr lang="en-US" sz="1600">
                        <a:effectLst/>
                        <a:latin typeface="Calibri"/>
                        <a:ea typeface="Malgun Gothic"/>
                        <a:cs typeface="Times New Roman"/>
                      </a:endParaRPr>
                    </a:p>
                  </a:txBody>
                  <a:tcPr marL="45676" marR="45676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14986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Q&amp;A</a:t>
                      </a:r>
                      <a:endParaRPr lang="en-US" sz="1600" dirty="0">
                        <a:effectLst/>
                        <a:latin typeface="Calibri"/>
                        <a:ea typeface="Malgun Gothic"/>
                        <a:cs typeface="Times New Roman"/>
                      </a:endParaRPr>
                    </a:p>
                  </a:txBody>
                  <a:tcPr marL="45676" marR="45676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4998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CKM Members</a:t>
            </a:r>
            <a:br>
              <a:rPr lang="en-US" dirty="0"/>
            </a:br>
            <a:r>
              <a:rPr lang="en-US" dirty="0"/>
              <a:t>2011-2014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3" indent="-342900"/>
            <a:r>
              <a:rPr lang="en-US" sz="2800" dirty="0" smtClean="0"/>
              <a:t>Yunah Sung, Chair (Michigan)</a:t>
            </a:r>
          </a:p>
          <a:p>
            <a:pPr lvl="3" indent="-342900"/>
            <a:r>
              <a:rPr lang="en-US" sz="2800" dirty="0" err="1" smtClean="0"/>
              <a:t>Mikyung</a:t>
            </a:r>
            <a:r>
              <a:rPr lang="en-US" sz="2800" dirty="0" smtClean="0"/>
              <a:t> Kang (Harvard)</a:t>
            </a:r>
          </a:p>
          <a:p>
            <a:pPr lvl="3" indent="-342900"/>
            <a:r>
              <a:rPr lang="en-US" sz="2800" dirty="0" smtClean="0"/>
              <a:t>Hana Kim (Toronto)</a:t>
            </a:r>
          </a:p>
          <a:p>
            <a:pPr lvl="3" indent="-342900"/>
            <a:r>
              <a:rPr lang="en-US" sz="2800" dirty="0" err="1" smtClean="0"/>
              <a:t>Miree</a:t>
            </a:r>
            <a:r>
              <a:rPr lang="en-US" sz="2800" dirty="0" smtClean="0"/>
              <a:t> Ku (Duke)</a:t>
            </a:r>
          </a:p>
          <a:p>
            <a:pPr lvl="3" indent="-342900"/>
            <a:r>
              <a:rPr lang="en-US" sz="2800" dirty="0" err="1" smtClean="0"/>
              <a:t>Hyoungbae</a:t>
            </a:r>
            <a:r>
              <a:rPr lang="en-US" sz="2800" dirty="0" smtClean="0"/>
              <a:t> Lee (Princeton)</a:t>
            </a:r>
          </a:p>
          <a:p>
            <a:pPr lvl="3" indent="-342900"/>
            <a:r>
              <a:rPr lang="en-US" sz="2800" dirty="0" err="1" smtClean="0"/>
              <a:t>Jee</a:t>
            </a:r>
            <a:r>
              <a:rPr lang="en-US" sz="2800" dirty="0" smtClean="0"/>
              <a:t> Young Park (Chicago)</a:t>
            </a:r>
          </a:p>
          <a:p>
            <a:pPr lvl="3" indent="-342900"/>
            <a:r>
              <a:rPr lang="en-US" sz="2800" dirty="0" err="1" smtClean="0"/>
              <a:t>Hyokyoung</a:t>
            </a:r>
            <a:r>
              <a:rPr lang="en-US" sz="2800" dirty="0" smtClean="0"/>
              <a:t> Yi (Washington)</a:t>
            </a:r>
          </a:p>
          <a:p>
            <a:pPr lvl="3" indent="-342900"/>
            <a:r>
              <a:rPr lang="en-US" sz="2800" dirty="0" smtClean="0"/>
              <a:t>Erica S. Chang (Cataloging Advisor, Hawaii)</a:t>
            </a:r>
          </a:p>
          <a:p>
            <a:pPr lvl="3" indent="-342900"/>
            <a:r>
              <a:rPr lang="en-US" sz="2800" dirty="0" smtClean="0"/>
              <a:t>Joy Kim (Ex-Officio, USC)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7570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100" b="1" dirty="0" smtClean="0"/>
              <a:t>Subcommittee on Korean Studies </a:t>
            </a:r>
            <a:r>
              <a:rPr lang="en-US" sz="3100" b="1" dirty="0" smtClean="0"/>
              <a:t/>
            </a:r>
            <a:br>
              <a:rPr lang="en-US" sz="3100" b="1" dirty="0" smtClean="0"/>
            </a:br>
            <a:r>
              <a:rPr lang="en-US" sz="3100" b="1" dirty="0" smtClean="0"/>
              <a:t>E-Resources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2700" dirty="0" smtClean="0"/>
              <a:t>(Feb. 2012 - Mar. 2014)</a:t>
            </a:r>
            <a:br>
              <a:rPr lang="en-US" sz="2700" dirty="0" smtClean="0"/>
            </a:b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054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en-US" sz="1800" dirty="0" smtClean="0"/>
              <a:t>Members</a:t>
            </a:r>
          </a:p>
          <a:p>
            <a:pPr marL="0" indent="0">
              <a:buNone/>
            </a:pPr>
            <a:r>
              <a:rPr lang="en-US" sz="1800" dirty="0" smtClean="0"/>
              <a:t>	</a:t>
            </a:r>
            <a:r>
              <a:rPr lang="en-US" sz="1800" dirty="0" err="1" smtClean="0"/>
              <a:t>Miree</a:t>
            </a:r>
            <a:r>
              <a:rPr lang="en-US" sz="1800" dirty="0" smtClean="0"/>
              <a:t> </a:t>
            </a:r>
            <a:r>
              <a:rPr lang="en-US" sz="1800" dirty="0"/>
              <a:t>Ku (Duke, Chair) 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	</a:t>
            </a:r>
            <a:r>
              <a:rPr lang="en-US" sz="1800" dirty="0" err="1" smtClean="0"/>
              <a:t>Mikyung</a:t>
            </a:r>
            <a:r>
              <a:rPr lang="en-US" sz="1800" dirty="0" smtClean="0"/>
              <a:t> </a:t>
            </a:r>
            <a:r>
              <a:rPr lang="en-US" sz="1800" dirty="0"/>
              <a:t>Kang (Harvard) 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	Sun-Yoon </a:t>
            </a:r>
            <a:r>
              <a:rPr lang="en-US" sz="1800" dirty="0"/>
              <a:t>Lee (USC) 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	</a:t>
            </a:r>
            <a:r>
              <a:rPr lang="en-US" sz="1800" dirty="0" err="1" smtClean="0"/>
              <a:t>Hee-Sook</a:t>
            </a:r>
            <a:r>
              <a:rPr lang="en-US" sz="1800" dirty="0" smtClean="0"/>
              <a:t> </a:t>
            </a:r>
            <a:r>
              <a:rPr lang="en-US" sz="1800" dirty="0"/>
              <a:t>Shin (Columbia</a:t>
            </a:r>
            <a:r>
              <a:rPr lang="en-US" sz="1800" dirty="0" smtClean="0"/>
              <a:t>)</a:t>
            </a:r>
            <a:endParaRPr lang="en-US" sz="1800" dirty="0" smtClean="0"/>
          </a:p>
          <a:p>
            <a:pPr>
              <a:buFont typeface="Wingdings" pitchFamily="2" charset="2"/>
              <a:buChar char="v"/>
            </a:pPr>
            <a:r>
              <a:rPr lang="en-US" sz="1800" dirty="0" smtClean="0"/>
              <a:t>Charges</a:t>
            </a:r>
          </a:p>
          <a:p>
            <a:r>
              <a:rPr lang="en-US" sz="1800" dirty="0" smtClean="0"/>
              <a:t>Working </a:t>
            </a:r>
            <a:r>
              <a:rPr lang="en-US" sz="1800" dirty="0"/>
              <a:t>with vendors and members to arrange trials, review and evaluate products for possible new purchases. </a:t>
            </a:r>
            <a:endParaRPr lang="en-US" sz="1800" dirty="0" smtClean="0"/>
          </a:p>
          <a:p>
            <a:r>
              <a:rPr lang="en-US" sz="1800" dirty="0" smtClean="0"/>
              <a:t>Discussing </a:t>
            </a:r>
            <a:r>
              <a:rPr lang="en-US" sz="1800" dirty="0"/>
              <a:t>terms and conditions related to the group purchase of electronic resources. </a:t>
            </a:r>
            <a:endParaRPr lang="en-US" sz="1800" dirty="0" smtClean="0"/>
          </a:p>
          <a:p>
            <a:r>
              <a:rPr lang="en-US" sz="1800" dirty="0" smtClean="0"/>
              <a:t>Negotiating </a:t>
            </a:r>
            <a:r>
              <a:rPr lang="en-US" sz="1800" dirty="0"/>
              <a:t>group purchase prices on behalf of the members. </a:t>
            </a:r>
            <a:endParaRPr lang="en-US" sz="1800" dirty="0" smtClean="0"/>
          </a:p>
          <a:p>
            <a:r>
              <a:rPr lang="en-US" sz="1800" dirty="0" smtClean="0"/>
              <a:t>Discussing </a:t>
            </a:r>
            <a:r>
              <a:rPr lang="en-US" sz="1800" dirty="0"/>
              <a:t>renewals of electronic resources. </a:t>
            </a:r>
            <a:endParaRPr lang="en-US" sz="1800" dirty="0" smtClean="0"/>
          </a:p>
          <a:p>
            <a:r>
              <a:rPr lang="en-US" sz="1800" dirty="0"/>
              <a:t>S</a:t>
            </a:r>
            <a:r>
              <a:rPr lang="en-US" sz="1800" dirty="0" smtClean="0"/>
              <a:t>ending </a:t>
            </a:r>
            <a:r>
              <a:rPr lang="en-US" sz="1800" dirty="0"/>
              <a:t>out announcements to the </a:t>
            </a:r>
            <a:r>
              <a:rPr lang="en-US" sz="1800" dirty="0" err="1"/>
              <a:t>Eastlib</a:t>
            </a:r>
            <a:r>
              <a:rPr lang="en-US" sz="1800" dirty="0"/>
              <a:t> and other relevant venues. </a:t>
            </a:r>
            <a:endParaRPr lang="en-US" sz="1800" dirty="0" smtClean="0"/>
          </a:p>
          <a:p>
            <a:r>
              <a:rPr lang="en-US" sz="1800" dirty="0" smtClean="0"/>
              <a:t>Reporting </a:t>
            </a:r>
            <a:r>
              <a:rPr lang="en-US" sz="1800" dirty="0"/>
              <a:t>an update at the CKM annual meeting during the CEAL Conference. </a:t>
            </a:r>
            <a:endParaRPr lang="en-US" sz="1800" dirty="0" smtClean="0"/>
          </a:p>
          <a:p>
            <a:pPr>
              <a:buFont typeface="Wingdings" pitchFamily="2" charset="2"/>
              <a:buChar char="v"/>
            </a:pPr>
            <a:r>
              <a:rPr lang="en-US" sz="1800" dirty="0" smtClean="0"/>
              <a:t>Further information</a:t>
            </a:r>
          </a:p>
          <a:p>
            <a:pPr marL="0" indent="0">
              <a:buNone/>
            </a:pPr>
            <a:r>
              <a:rPr lang="en-US" sz="1800" dirty="0" smtClean="0"/>
              <a:t>	http</a:t>
            </a:r>
            <a:r>
              <a:rPr lang="en-US" sz="1800" dirty="0"/>
              <a:t>://</a:t>
            </a:r>
            <a:r>
              <a:rPr lang="en-US" sz="1800" dirty="0" smtClean="0"/>
              <a:t>guides.library.duke.edu/korean_eresources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128215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100" dirty="0" smtClean="0"/>
              <a:t>CKM </a:t>
            </a:r>
            <a:r>
              <a:rPr lang="en-US" sz="3100" dirty="0"/>
              <a:t>Homepage</a:t>
            </a:r>
            <a:r>
              <a:rPr lang="en-US" dirty="0"/>
              <a:t/>
            </a:r>
            <a:br>
              <a:rPr lang="en-US" dirty="0"/>
            </a:br>
            <a:r>
              <a:rPr lang="en-US" sz="2400" dirty="0"/>
              <a:t>http://</a:t>
            </a:r>
            <a:r>
              <a:rPr lang="en-US" sz="2400" dirty="0" smtClean="0"/>
              <a:t>www.eastasianlib.org/ckm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285875"/>
            <a:ext cx="76962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26598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5100" dirty="0" smtClean="0"/>
              <a:t>CEAL / CKM in Korean</a:t>
            </a:r>
            <a:endParaRPr lang="en-US" sz="2900" dirty="0" smtClean="0"/>
          </a:p>
          <a:p>
            <a:pPr marL="0" indent="0">
              <a:buNone/>
            </a:pPr>
            <a:r>
              <a:rPr lang="en-US" sz="3400" dirty="0" smtClean="0"/>
              <a:t>	Council </a:t>
            </a:r>
            <a:r>
              <a:rPr lang="en-US" sz="3400" dirty="0"/>
              <a:t>on East Asian </a:t>
            </a:r>
            <a:r>
              <a:rPr lang="en-US" sz="3400" dirty="0" smtClean="0"/>
              <a:t>Libraries (CEAL) </a:t>
            </a:r>
            <a:endParaRPr lang="en-US" sz="3400" dirty="0"/>
          </a:p>
          <a:p>
            <a:pPr marL="0" indent="0">
              <a:buNone/>
            </a:pPr>
            <a:r>
              <a:rPr lang="en-US" altLang="ko-KR" sz="3400" dirty="0"/>
              <a:t>	</a:t>
            </a:r>
            <a:r>
              <a:rPr lang="ko-KR" altLang="en-US" sz="3400" dirty="0" smtClean="0"/>
              <a:t>동아시아 </a:t>
            </a:r>
            <a:r>
              <a:rPr lang="ko-KR" altLang="en-US" sz="3400" dirty="0"/>
              <a:t>도서관 </a:t>
            </a:r>
            <a:r>
              <a:rPr lang="ko-KR" altLang="en-US" sz="3400" dirty="0" smtClean="0"/>
              <a:t>협의회</a:t>
            </a:r>
            <a:endParaRPr lang="en-US" altLang="ko-KR" sz="3400" dirty="0" smtClean="0"/>
          </a:p>
          <a:p>
            <a:pPr marL="0" indent="0">
              <a:buNone/>
            </a:pPr>
            <a:endParaRPr lang="en-US" sz="3400" dirty="0"/>
          </a:p>
          <a:p>
            <a:pPr marL="0" indent="0">
              <a:buNone/>
            </a:pPr>
            <a:r>
              <a:rPr lang="en-US" sz="3400" dirty="0" smtClean="0"/>
              <a:t>	Committee </a:t>
            </a:r>
            <a:r>
              <a:rPr lang="en-US" sz="3400" dirty="0"/>
              <a:t>on Korean Materials </a:t>
            </a:r>
            <a:r>
              <a:rPr lang="en-US" sz="3400" dirty="0" smtClean="0"/>
              <a:t>(CKM)</a:t>
            </a:r>
            <a:endParaRPr lang="en-US" sz="3400" dirty="0"/>
          </a:p>
          <a:p>
            <a:pPr marL="0" indent="0">
              <a:buNone/>
            </a:pPr>
            <a:r>
              <a:rPr lang="en-US" sz="3400" dirty="0"/>
              <a:t>	</a:t>
            </a:r>
            <a:r>
              <a:rPr lang="ko-KR" altLang="en-US" sz="3400" dirty="0" smtClean="0"/>
              <a:t>한국학 </a:t>
            </a:r>
            <a:r>
              <a:rPr lang="ko-KR" altLang="en-US" sz="3400" dirty="0"/>
              <a:t>자료 위원회</a:t>
            </a:r>
            <a:endParaRPr lang="en-US" altLang="ko-KR" sz="3400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sz="5100" dirty="0" smtClean="0"/>
              <a:t>The 1</a:t>
            </a:r>
            <a:r>
              <a:rPr lang="en-US" sz="5100" baseline="30000" dirty="0" smtClean="0"/>
              <a:t>st</a:t>
            </a:r>
            <a:r>
              <a:rPr lang="en-US" sz="5100" dirty="0" smtClean="0"/>
              <a:t> Korean Rare Book  Workshop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sz="3300" dirty="0" smtClean="0"/>
              <a:t>March 16 (Fri.) 2012,  8:45 am – 5:45 pm</a:t>
            </a:r>
          </a:p>
          <a:p>
            <a:pPr marL="0" indent="0" latinLnBrk="1">
              <a:buNone/>
            </a:pPr>
            <a:r>
              <a:rPr lang="en-US" sz="3300" dirty="0"/>
              <a:t>	</a:t>
            </a:r>
            <a:r>
              <a:rPr lang="en-US" sz="3300" dirty="0" smtClean="0"/>
              <a:t>University </a:t>
            </a:r>
            <a:r>
              <a:rPr lang="en-US" sz="3300" dirty="0"/>
              <a:t>of Toronto </a:t>
            </a:r>
            <a:r>
              <a:rPr lang="en-US" sz="3300" dirty="0" err="1"/>
              <a:t>Robarts</a:t>
            </a:r>
            <a:r>
              <a:rPr lang="en-US" sz="3300" dirty="0"/>
              <a:t> Library </a:t>
            </a:r>
          </a:p>
          <a:p>
            <a:endParaRPr lang="en-US" dirty="0" smtClean="0"/>
          </a:p>
          <a:p>
            <a:r>
              <a:rPr lang="en-US" sz="5100" dirty="0" smtClean="0"/>
              <a:t>New comers and guests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6586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246</TotalTime>
  <Words>264</Words>
  <Application>Microsoft Office PowerPoint</Application>
  <PresentationFormat>On-screen Show (4:3)</PresentationFormat>
  <Paragraphs>67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Adjacency</vt:lpstr>
      <vt:lpstr>Committee on Korean Materials 2012 Annual Meeting</vt:lpstr>
      <vt:lpstr>Committee on Korean Materials 2012 Annual Meeting March 14, 2012, 4:40-6:10 pm</vt:lpstr>
      <vt:lpstr>CKM Members 2011-2014</vt:lpstr>
      <vt:lpstr> Subcommittee on Korean Studies  E-Resources (Feb. 2012 - Mar. 2014) </vt:lpstr>
      <vt:lpstr>CKM Homepage http://www.eastasianlib.org/ckm</vt:lpstr>
      <vt:lpstr>Announcements</vt:lpstr>
    </vt:vector>
  </TitlesOfParts>
  <Company>University Library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Sung, Yunah</dc:creator>
  <cp:lastModifiedBy>Sung, Yunah</cp:lastModifiedBy>
  <cp:revision>20</cp:revision>
  <dcterms:created xsi:type="dcterms:W3CDTF">2012-03-13T15:35:14Z</dcterms:created>
  <dcterms:modified xsi:type="dcterms:W3CDTF">2012-03-14T15:04:04Z</dcterms:modified>
</cp:coreProperties>
</file>